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19.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6.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4.xml" Type="http://schemas.openxmlformats.org/officeDocument/2006/relationships/slide" Id="rId19"/><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25.xml" Type="http://schemas.openxmlformats.org/officeDocument/2006/relationships/slide" Id="rId30"/><Relationship Target="slides/slide7.xml" Type="http://schemas.openxmlformats.org/officeDocument/2006/relationships/slide" Id="rId12"/><Relationship Target="slides/slide26.xml" Type="http://schemas.openxmlformats.org/officeDocument/2006/relationships/slide" Id="rId31"/><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9.xml" Type="http://schemas.openxmlformats.org/officeDocument/2006/relationships/slide" Id="rId34"/><Relationship Target="slides/slide27.xml" Type="http://schemas.openxmlformats.org/officeDocument/2006/relationships/slide" Id="rId32"/><Relationship Target="slides/slide28.xml" Type="http://schemas.openxmlformats.org/officeDocument/2006/relationships/slide" Id="rId33"/><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presProps.xml" Type="http://schemas.openxmlformats.org/officeDocument/2006/relationships/presProps" Id="rId2"/><Relationship Target="slides/slide16.xml" Type="http://schemas.openxmlformats.org/officeDocument/2006/relationships/slide" Id="rId21"/><Relationship Target="theme/theme3.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2.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3" name="Shape 9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indent="-298450" marL="457200">
              <a:lnSpc>
                <a:spcPct val="115000"/>
              </a:lnSpc>
              <a:spcBef>
                <a:spcPts val="0"/>
              </a:spcBef>
              <a:buClr>
                <a:schemeClr val="dk1"/>
              </a:buClr>
              <a:buSzPct val="100000"/>
              <a:buFont typeface="Arial"/>
              <a:buAutoNum type="arabicPeriod"/>
            </a:pPr>
            <a:r>
              <a:rPr lang="en">
                <a:solidFill>
                  <a:schemeClr val="dk1"/>
                </a:solidFill>
              </a:rPr>
              <a:t>Share thinking with your group to fill the room with what we think about individual vs. group rights.</a:t>
            </a:r>
          </a:p>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8" name="Shape 98"/>
        <p:cNvGrpSpPr/>
        <p:nvPr/>
      </p:nvGrpSpPr>
      <p:grpSpPr>
        <a:xfrm>
          <a:off y="0" x="0"/>
          <a:ext cy="0" cx="0"/>
          <a:chOff y="0" x="0"/>
          <a:chExt cy="0" cx="0"/>
        </a:xfrm>
      </p:grpSpPr>
      <p:sp>
        <p:nvSpPr>
          <p:cNvPr id="99" name="Shape 9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0" name="Shape 10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Ask volunteers to read.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6" name="Shape 10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1" name="Shape 111"/>
        <p:cNvGrpSpPr/>
        <p:nvPr/>
      </p:nvGrpSpPr>
      <p:grpSpPr>
        <a:xfrm>
          <a:off y="0" x="0"/>
          <a:ext cy="0" cx="0"/>
          <a:chOff y="0" x="0"/>
          <a:chExt cy="0" cx="0"/>
        </a:xfrm>
      </p:grpSpPr>
      <p:sp>
        <p:nvSpPr>
          <p:cNvPr id="112" name="Shape 11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3" name="Shape 11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6" name="Shape 116"/>
        <p:cNvGrpSpPr/>
        <p:nvPr/>
      </p:nvGrpSpPr>
      <p:grpSpPr>
        <a:xfrm>
          <a:off y="0" x="0"/>
          <a:ext cy="0" cx="0"/>
          <a:chOff y="0" x="0"/>
          <a:chExt cy="0" cx="0"/>
        </a:xfrm>
      </p:grpSpPr>
      <p:sp>
        <p:nvSpPr>
          <p:cNvPr id="117" name="Shape 11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8" name="Shape 11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Look for one thing to annotate in each paragraph to help me understand the reading.</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3" name="Shape 123"/>
        <p:cNvGrpSpPr/>
        <p:nvPr/>
      </p:nvGrpSpPr>
      <p:grpSpPr>
        <a:xfrm>
          <a:off y="0" x="0"/>
          <a:ext cy="0" cx="0"/>
          <a:chOff y="0" x="0"/>
          <a:chExt cy="0" cx="0"/>
        </a:xfrm>
      </p:grpSpPr>
      <p:sp>
        <p:nvSpPr>
          <p:cNvPr id="124" name="Shape 12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5" name="Shape 12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Try it. Look for four places to annotate.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8" name="Shape 128"/>
        <p:cNvGrpSpPr/>
        <p:nvPr/>
      </p:nvGrpSpPr>
      <p:grpSpPr>
        <a:xfrm>
          <a:off y="0" x="0"/>
          <a:ext cy="0" cx="0"/>
          <a:chOff y="0" x="0"/>
          <a:chExt cy="0" cx="0"/>
        </a:xfrm>
      </p:grpSpPr>
      <p:sp>
        <p:nvSpPr>
          <p:cNvPr id="129" name="Shape 12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0" name="Shape 13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3" name="Shape 133"/>
        <p:cNvGrpSpPr/>
        <p:nvPr/>
      </p:nvGrpSpPr>
      <p:grpSpPr>
        <a:xfrm>
          <a:off y="0" x="0"/>
          <a:ext cy="0" cx="0"/>
          <a:chOff y="0" x="0"/>
          <a:chExt cy="0" cx="0"/>
        </a:xfrm>
      </p:grpSpPr>
      <p:sp>
        <p:nvSpPr>
          <p:cNvPr id="134" name="Shape 13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5" name="Shape 13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Talk with your partner about what you marked and why</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9" name="Shape 139"/>
        <p:cNvGrpSpPr/>
        <p:nvPr/>
      </p:nvGrpSpPr>
      <p:grpSpPr>
        <a:xfrm>
          <a:off y="0" x="0"/>
          <a:ext cy="0" cx="0"/>
          <a:chOff y="0" x="0"/>
          <a:chExt cy="0" cx="0"/>
        </a:xfrm>
      </p:grpSpPr>
      <p:sp>
        <p:nvSpPr>
          <p:cNvPr id="140" name="Shape 14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1" name="Shape 14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5" name="Shape 145"/>
        <p:cNvGrpSpPr/>
        <p:nvPr/>
      </p:nvGrpSpPr>
      <p:grpSpPr>
        <a:xfrm>
          <a:off y="0" x="0"/>
          <a:ext cy="0" cx="0"/>
          <a:chOff y="0" x="0"/>
          <a:chExt cy="0" cx="0"/>
        </a:xfrm>
      </p:grpSpPr>
      <p:sp>
        <p:nvSpPr>
          <p:cNvPr id="146" name="Shape 14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7" name="Shape 14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When referring to someone else’s writing. Add details from the text - something you annotated.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0" name="Shape 150"/>
        <p:cNvGrpSpPr/>
        <p:nvPr/>
      </p:nvGrpSpPr>
      <p:grpSpPr>
        <a:xfrm>
          <a:off y="0" x="0"/>
          <a:ext cy="0" cx="0"/>
          <a:chOff y="0" x="0"/>
          <a:chExt cy="0" cx="0"/>
        </a:xfrm>
      </p:grpSpPr>
      <p:sp>
        <p:nvSpPr>
          <p:cNvPr id="151" name="Shape 1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2" name="Shape 15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wrestling with ideas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7" name="Shape 157"/>
        <p:cNvGrpSpPr/>
        <p:nvPr/>
      </p:nvGrpSpPr>
      <p:grpSpPr>
        <a:xfrm>
          <a:off y="0" x="0"/>
          <a:ext cy="0" cx="0"/>
          <a:chOff y="0" x="0"/>
          <a:chExt cy="0" cx="0"/>
        </a:xfrm>
      </p:grpSpPr>
      <p:sp>
        <p:nvSpPr>
          <p:cNvPr id="158" name="Shape 1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9" name="Shape 15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2" name="Shape 162"/>
        <p:cNvGrpSpPr/>
        <p:nvPr/>
      </p:nvGrpSpPr>
      <p:grpSpPr>
        <a:xfrm>
          <a:off y="0" x="0"/>
          <a:ext cy="0" cx="0"/>
          <a:chOff y="0" x="0"/>
          <a:chExt cy="0" cx="0"/>
        </a:xfrm>
      </p:grpSpPr>
      <p:sp>
        <p:nvSpPr>
          <p:cNvPr id="163" name="Shape 16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4" name="Shape 16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Substitute a more timely article about individual rights - for instance, the response to Ebola in the U.S.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9" name="Shape 169"/>
        <p:cNvGrpSpPr/>
        <p:nvPr/>
      </p:nvGrpSpPr>
      <p:grpSpPr>
        <a:xfrm>
          <a:off y="0" x="0"/>
          <a:ext cy="0" cx="0"/>
          <a:chOff y="0" x="0"/>
          <a:chExt cy="0" cx="0"/>
        </a:xfrm>
      </p:grpSpPr>
      <p:sp>
        <p:nvSpPr>
          <p:cNvPr id="170" name="Shape 17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1" name="Shape 17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4" name="Shape 174"/>
        <p:cNvGrpSpPr/>
        <p:nvPr/>
      </p:nvGrpSpPr>
      <p:grpSpPr>
        <a:xfrm>
          <a:off y="0" x="0"/>
          <a:ext cy="0" cx="0"/>
          <a:chOff y="0" x="0"/>
          <a:chExt cy="0" cx="0"/>
        </a:xfrm>
      </p:grpSpPr>
      <p:sp>
        <p:nvSpPr>
          <p:cNvPr id="175" name="Shape 1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6" name="Shape 17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9" name="Shape 179"/>
        <p:cNvGrpSpPr/>
        <p:nvPr/>
      </p:nvGrpSpPr>
      <p:grpSpPr>
        <a:xfrm>
          <a:off y="0" x="0"/>
          <a:ext cy="0" cx="0"/>
          <a:chOff y="0" x="0"/>
          <a:chExt cy="0" cx="0"/>
        </a:xfrm>
      </p:grpSpPr>
      <p:sp>
        <p:nvSpPr>
          <p:cNvPr id="180" name="Shape 18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1" name="Shape 18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6" name="Shape 186"/>
        <p:cNvGrpSpPr/>
        <p:nvPr/>
      </p:nvGrpSpPr>
      <p:grpSpPr>
        <a:xfrm>
          <a:off y="0" x="0"/>
          <a:ext cy="0" cx="0"/>
          <a:chOff y="0" x="0"/>
          <a:chExt cy="0" cx="0"/>
        </a:xfrm>
      </p:grpSpPr>
      <p:sp>
        <p:nvSpPr>
          <p:cNvPr id="187" name="Shape 18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8" name="Shape 18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Using one of these transitions, cite some evidence from the text. Add to your writing.</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3" name="Shape 193"/>
        <p:cNvGrpSpPr/>
        <p:nvPr/>
      </p:nvGrpSpPr>
      <p:grpSpPr>
        <a:xfrm>
          <a:off y="0" x="0"/>
          <a:ext cy="0" cx="0"/>
          <a:chOff y="0" x="0"/>
          <a:chExt cy="0" cx="0"/>
        </a:xfrm>
      </p:grpSpPr>
      <p:sp>
        <p:nvSpPr>
          <p:cNvPr id="194" name="Shape 19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5" name="Shape 19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Make a claim by standing on opposite sides of the room. Talk to each other and then walk across the room to find a partner.</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9" name="Shape 199"/>
        <p:cNvGrpSpPr/>
        <p:nvPr/>
      </p:nvGrpSpPr>
      <p:grpSpPr>
        <a:xfrm>
          <a:off y="0" x="0"/>
          <a:ext cy="0" cx="0"/>
          <a:chOff y="0" x="0"/>
          <a:chExt cy="0" cx="0"/>
        </a:xfrm>
      </p:grpSpPr>
      <p:sp>
        <p:nvSpPr>
          <p:cNvPr id="200" name="Shape 20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1" name="Shape 20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5" name="Shape 205"/>
        <p:cNvGrpSpPr/>
        <p:nvPr/>
      </p:nvGrpSpPr>
      <p:grpSpPr>
        <a:xfrm>
          <a:off y="0" x="0"/>
          <a:ext cy="0" cx="0"/>
          <a:chOff y="0" x="0"/>
          <a:chExt cy="0" cx="0"/>
        </a:xfrm>
      </p:grpSpPr>
      <p:sp>
        <p:nvSpPr>
          <p:cNvPr id="206" name="Shape 20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7" name="Shape 20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 name="Shape 43"/>
        <p:cNvGrpSpPr/>
        <p:nvPr/>
      </p:nvGrpSpPr>
      <p:grpSpPr>
        <a:xfrm>
          <a:off y="0" x="0"/>
          <a:ext cy="0" cx="0"/>
          <a:chOff y="0" x="0"/>
          <a:chExt cy="0" cx="0"/>
        </a:xfrm>
      </p:grpSpPr>
      <p:sp>
        <p:nvSpPr>
          <p:cNvPr id="44" name="Shape 4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5" name="Shape 4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We will use one video and two articles for our texts.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 name="Shape 56"/>
        <p:cNvGrpSpPr/>
        <p:nvPr/>
      </p:nvGrpSpPr>
      <p:grpSpPr>
        <a:xfrm>
          <a:off y="0" x="0"/>
          <a:ext cy="0" cx="0"/>
          <a:chOff y="0" x="0"/>
          <a:chExt cy="0" cx="0"/>
        </a:xfrm>
      </p:grpSpPr>
      <p:sp>
        <p:nvSpPr>
          <p:cNvPr id="57" name="Shape 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8" name="Shape 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Khan, the villain, has set in motion a weapon that will reorganize all the matter in the universe, including the starship Enterprise unless it can get out of the way. Spock goes to the engine room to restore the ship’s damaged warp drive. McCoy, the ship’s doctor, tries to stop Spock because he knows Spock will be exposed to radiation that will kill him. Spock stops the doctor with a Vulcan nerve pinch. Spock restores the warp drive and the Enterprise escapes. Capt. Kirk shows up in the engine room and Spock is dying. Listen to hear what Spock says about the needs of the many.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turn and talk about why he makes this claim. What did your partner say?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When we want to refer to what others say in our own writing, we use sentence frames or sentence starters. In our work today we will use the frame “According to Spock, …” and add a reason why he makes this claim.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Write for three minutes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rot="10800000" flipH="1">
            <a:off y="3093234" x="0"/>
            <a:ext cy="712499" cx="84582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9" name="Shape 9"/>
          <p:cNvSpPr txBox="1"/>
          <p:nvPr>
            <p:ph type="ctrTitle"/>
          </p:nvPr>
        </p:nvSpPr>
        <p:spPr>
          <a:xfrm>
            <a:off y="1300757" x="685800"/>
            <a:ext cy="1684199" cx="7772400"/>
          </a:xfrm>
          <a:prstGeom prst="rect">
            <a:avLst/>
          </a:prstGeom>
        </p:spPr>
        <p:txBody>
          <a:bodyPr bIns="91425" rIns="91425" lIns="91425" t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p:txBody>
      </p:sp>
      <p:sp>
        <p:nvSpPr>
          <p:cNvPr id="10" name="Shape 10"/>
          <p:cNvSpPr txBox="1"/>
          <p:nvPr>
            <p:ph idx="1" type="subTitle"/>
          </p:nvPr>
        </p:nvSpPr>
        <p:spPr>
          <a:xfrm>
            <a:off y="3093357" x="685800"/>
            <a:ext cy="712499" cx="7772400"/>
          </a:xfrm>
          <a:prstGeom prst="rect">
            <a:avLst/>
          </a:prstGeom>
        </p:spPr>
        <p:txBody>
          <a:bodyPr bIns="91425" rIns="91425" lIns="91425" t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b="1" sz="3000">
                <a:solidFill>
                  <a:schemeClr val="lt2"/>
                </a:solidFill>
              </a:defRPr>
            </a:lvl2pPr>
            <a:lvl3pPr>
              <a:spcBef>
                <a:spcPts val="0"/>
              </a:spcBef>
              <a:buClr>
                <a:schemeClr val="lt2"/>
              </a:buClr>
              <a:buSzPct val="100000"/>
              <a:buNone/>
              <a:defRPr b="1" sz="3000">
                <a:solidFill>
                  <a:schemeClr val="lt2"/>
                </a:solidFill>
              </a:defRPr>
            </a:lvl3pPr>
            <a:lvl4pPr>
              <a:spcBef>
                <a:spcPts val="0"/>
              </a:spcBef>
              <a:buClr>
                <a:schemeClr val="lt2"/>
              </a:buClr>
              <a:buSzPct val="100000"/>
              <a:buNone/>
              <a:defRPr b="1" sz="3000">
                <a:solidFill>
                  <a:schemeClr val="lt2"/>
                </a:solidFill>
              </a:defRPr>
            </a:lvl4pPr>
            <a:lvl5pPr>
              <a:spcBef>
                <a:spcPts val="0"/>
              </a:spcBef>
              <a:buClr>
                <a:schemeClr val="lt2"/>
              </a:buClr>
              <a:buSzPct val="100000"/>
              <a:buNone/>
              <a:defRPr b="1" sz="3000">
                <a:solidFill>
                  <a:schemeClr val="lt2"/>
                </a:solidFill>
              </a:defRPr>
            </a:lvl5pPr>
            <a:lvl6pPr>
              <a:spcBef>
                <a:spcPts val="0"/>
              </a:spcBef>
              <a:buClr>
                <a:schemeClr val="lt2"/>
              </a:buClr>
              <a:buSzPct val="100000"/>
              <a:buNone/>
              <a:defRPr b="1" sz="3000">
                <a:solidFill>
                  <a:schemeClr val="lt2"/>
                </a:solidFill>
              </a:defRPr>
            </a:lvl6pPr>
            <a:lvl7pPr>
              <a:spcBef>
                <a:spcPts val="0"/>
              </a:spcBef>
              <a:buClr>
                <a:schemeClr val="lt2"/>
              </a:buClr>
              <a:buSzPct val="100000"/>
              <a:buNone/>
              <a:defRPr b="1" sz="3000">
                <a:solidFill>
                  <a:schemeClr val="lt2"/>
                </a:solidFill>
              </a:defRPr>
            </a:lvl7pPr>
            <a:lvl8pPr>
              <a:spcBef>
                <a:spcPts val="0"/>
              </a:spcBef>
              <a:buClr>
                <a:schemeClr val="lt2"/>
              </a:buClr>
              <a:buSzPct val="100000"/>
              <a:buNone/>
              <a:defRPr b="1" sz="3000">
                <a:solidFill>
                  <a:schemeClr val="lt2"/>
                </a:solidFill>
              </a:defRPr>
            </a:lvl8pPr>
            <a:lvl9pPr>
              <a:spcBef>
                <a:spcPts val="0"/>
              </a:spcBef>
              <a:buClr>
                <a:schemeClr val="lt2"/>
              </a:buClr>
              <a:buSzPct val="100000"/>
              <a:buNone/>
              <a:defRPr b="1" sz="3000">
                <a:solidFill>
                  <a:schemeClr val="lt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1" name="Shape 11"/>
        <p:cNvGrpSpPr/>
        <p:nvPr/>
      </p:nvGrpSpPr>
      <p:grpSpPr>
        <a:xfrm>
          <a:off y="0" x="0"/>
          <a:ext cy="0" cx="0"/>
          <a:chOff y="0" x="0"/>
          <a:chExt cy="0" cx="0"/>
        </a:xfrm>
      </p:grpSpPr>
      <p:sp>
        <p:nvSpPr>
          <p:cNvPr id="12" name="Shape 12"/>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3" name="Shape 13"/>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460499" x="457200"/>
            <a:ext cy="34652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5" name="Shape 15"/>
        <p:cNvGrpSpPr/>
        <p:nvPr/>
      </p:nvGrpSpPr>
      <p:grpSpPr>
        <a:xfrm>
          <a:off y="0" x="0"/>
          <a:ext cy="0" cx="0"/>
          <a:chOff y="0" x="0"/>
          <a:chExt cy="0" cx="0"/>
        </a:xfrm>
      </p:grpSpPr>
      <p:sp>
        <p:nvSpPr>
          <p:cNvPr id="16" name="Shape 16"/>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7" name="Shape 17"/>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460499" x="457200"/>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461908" x="4656667"/>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0" name="Shape 20"/>
        <p:cNvGrpSpPr/>
        <p:nvPr/>
      </p:nvGrpSpPr>
      <p:grpSpPr>
        <a:xfrm>
          <a:off y="0" x="0"/>
          <a:ext cy="0" cx="0"/>
          <a:chOff y="0" x="0"/>
          <a:chExt cy="0" cx="0"/>
        </a:xfrm>
      </p:grpSpPr>
      <p:sp>
        <p:nvSpPr>
          <p:cNvPr id="21" name="Shape 21"/>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2" name="Shape 22"/>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3" name="Shape 23"/>
        <p:cNvGrpSpPr/>
        <p:nvPr/>
      </p:nvGrpSpPr>
      <p:grpSpPr>
        <a:xfrm>
          <a:off y="0" x="0"/>
          <a:ext cy="0" cx="0"/>
          <a:chOff y="0" x="0"/>
          <a:chExt cy="0" cx="0"/>
        </a:xfrm>
      </p:grpSpPr>
      <p:sp>
        <p:nvSpPr>
          <p:cNvPr id="24" name="Shape 24"/>
          <p:cNvSpPr/>
          <p:nvPr/>
        </p:nvSpPr>
        <p:spPr>
          <a:xfrm>
            <a:off y="4406309" x="0"/>
            <a:ext cy="519599"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5" name="Shape 25"/>
          <p:cNvSpPr txBox="1"/>
          <p:nvPr>
            <p:ph idx="1" type="body"/>
          </p:nvPr>
        </p:nvSpPr>
        <p:spPr>
          <a:xfrm>
            <a:off y="4406309" x="457200"/>
            <a:ext cy="519599" cx="8229600"/>
          </a:xfrm>
          <a:prstGeom prst="rect">
            <a:avLst/>
          </a:prstGeom>
        </p:spPr>
        <p:txBody>
          <a:bodyPr bIns="91425" rIns="91425" lIns="91425" tIns="91425" anchor="ctr" anchorCtr="0"/>
          <a:lstStyle>
            <a:lvl1pPr>
              <a:spcBef>
                <a:spcPts val="0"/>
              </a:spcBef>
              <a:buClr>
                <a:schemeClr val="lt1"/>
              </a:buClr>
              <a:buSzPct val="100000"/>
              <a:buNone/>
              <a:defRPr b="1" sz="2400">
                <a:solidFill>
                  <a:schemeClr val="lt1"/>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6" name="Shape 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7" x="457200"/>
            <a:ext cy="1141499" cx="8229600"/>
          </a:xfrm>
          <a:prstGeom prst="rect">
            <a:avLst/>
          </a:prstGeom>
          <a:noFill/>
          <a:ln>
            <a:noFill/>
          </a:ln>
        </p:spPr>
        <p:txBody>
          <a:bodyPr bIns="91425" rIns="91425" lIns="91425" tIns="91425" anchor="b" anchorCtr="0"/>
          <a:lstStyle>
            <a:lvl1pPr>
              <a:spcBef>
                <a:spcPts val="0"/>
              </a:spcBef>
              <a:buClr>
                <a:schemeClr val="lt1"/>
              </a:buClr>
              <a:buSzPct val="100000"/>
              <a:buNone/>
              <a:defRPr b="1" sz="4800">
                <a:solidFill>
                  <a:schemeClr val="lt1"/>
                </a:solidFill>
              </a:defRPr>
            </a:lvl1pPr>
            <a:lvl2pPr>
              <a:spcBef>
                <a:spcPts val="0"/>
              </a:spcBef>
              <a:buClr>
                <a:schemeClr val="lt1"/>
              </a:buClr>
              <a:buSzPct val="100000"/>
              <a:buNone/>
              <a:defRPr b="1" sz="4800">
                <a:solidFill>
                  <a:schemeClr val="lt1"/>
                </a:solidFill>
              </a:defRPr>
            </a:lvl2pPr>
            <a:lvl3pPr>
              <a:spcBef>
                <a:spcPts val="0"/>
              </a:spcBef>
              <a:buClr>
                <a:schemeClr val="lt1"/>
              </a:buClr>
              <a:buSzPct val="100000"/>
              <a:buNone/>
              <a:defRPr b="1" sz="4800">
                <a:solidFill>
                  <a:schemeClr val="lt1"/>
                </a:solidFill>
              </a:defRPr>
            </a:lvl3pPr>
            <a:lvl4pPr>
              <a:spcBef>
                <a:spcPts val="0"/>
              </a:spcBef>
              <a:buClr>
                <a:schemeClr val="lt1"/>
              </a:buClr>
              <a:buSzPct val="100000"/>
              <a:buNone/>
              <a:defRPr b="1" sz="4800">
                <a:solidFill>
                  <a:schemeClr val="lt1"/>
                </a:solidFill>
              </a:defRPr>
            </a:lvl4pPr>
            <a:lvl5pPr>
              <a:spcBef>
                <a:spcPts val="0"/>
              </a:spcBef>
              <a:buClr>
                <a:schemeClr val="lt1"/>
              </a:buClr>
              <a:buSzPct val="100000"/>
              <a:buNone/>
              <a:defRPr b="1" sz="4800">
                <a:solidFill>
                  <a:schemeClr val="lt1"/>
                </a:solidFill>
              </a:defRPr>
            </a:lvl5pPr>
            <a:lvl6pPr>
              <a:spcBef>
                <a:spcPts val="0"/>
              </a:spcBef>
              <a:buClr>
                <a:schemeClr val="lt1"/>
              </a:buClr>
              <a:buSzPct val="100000"/>
              <a:buNone/>
              <a:defRPr b="1" sz="4800">
                <a:solidFill>
                  <a:schemeClr val="lt1"/>
                </a:solidFill>
              </a:defRPr>
            </a:lvl6pPr>
            <a:lvl7pPr>
              <a:spcBef>
                <a:spcPts val="0"/>
              </a:spcBef>
              <a:buClr>
                <a:schemeClr val="lt1"/>
              </a:buClr>
              <a:buSzPct val="100000"/>
              <a:buNone/>
              <a:defRPr b="1" sz="4800">
                <a:solidFill>
                  <a:schemeClr val="lt1"/>
                </a:solidFill>
              </a:defRPr>
            </a:lvl7pPr>
            <a:lvl8pPr>
              <a:spcBef>
                <a:spcPts val="0"/>
              </a:spcBef>
              <a:buClr>
                <a:schemeClr val="lt1"/>
              </a:buClr>
              <a:buSzPct val="100000"/>
              <a:buNone/>
              <a:defRPr b="1" sz="4800">
                <a:solidFill>
                  <a:schemeClr val="lt1"/>
                </a:solidFill>
              </a:defRPr>
            </a:lvl8pPr>
            <a:lvl9pPr>
              <a:spcBef>
                <a:spcPts val="0"/>
              </a:spcBef>
              <a:buClr>
                <a:schemeClr val="lt1"/>
              </a:buClr>
              <a:buSzPct val="100000"/>
              <a:buNone/>
              <a:defRPr b="1" sz="4800">
                <a:solidFill>
                  <a:schemeClr val="lt1"/>
                </a:solidFill>
              </a:defRPr>
            </a:lvl9pPr>
          </a:lstStyle>
          <a:p/>
        </p:txBody>
      </p:sp>
      <p:sp>
        <p:nvSpPr>
          <p:cNvPr id="6" name="Shape 6"/>
          <p:cNvSpPr txBox="1"/>
          <p:nvPr>
            <p:ph idx="1" type="body"/>
          </p:nvPr>
        </p:nvSpPr>
        <p:spPr>
          <a:xfrm>
            <a:off y="1460499" x="457200"/>
            <a:ext cy="3465299" cx="8229600"/>
          </a:xfrm>
          <a:prstGeom prst="rect">
            <a:avLst/>
          </a:prstGeom>
          <a:noFill/>
          <a:ln>
            <a:noFill/>
          </a:ln>
        </p:spPr>
        <p:txBody>
          <a:bodyPr bIns="91425" rIns="91425" lIns="91425" t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8.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6.xml" Type="http://schemas.openxmlformats.org/officeDocument/2006/relationships/slideLayout" Id="rId1"/></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6.xml" Type="http://schemas.openxmlformats.org/officeDocument/2006/relationships/slideLayout" Id="rId1"/></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6.xml" Type="http://schemas.openxmlformats.org/officeDocument/2006/relationships/slideLayout" Id="rId1"/><Relationship Target="../media/image11.pn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2.xml" Type="http://schemas.openxmlformats.org/officeDocument/2006/relationships/slideLayout" Id="rId1"/></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6.xml" Type="http://schemas.openxmlformats.org/officeDocument/2006/relationships/slideLayout" Id="rId1"/><Relationship Target="../media/image03.png" Type="http://schemas.openxmlformats.org/officeDocument/2006/relationships/image" Id="rId3"/></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2.xml" Type="http://schemas.openxmlformats.org/officeDocument/2006/relationships/slideLayout" Id="rId1"/><Relationship Target="../media/image06.png" Type="http://schemas.openxmlformats.org/officeDocument/2006/relationships/image" Id="rId3"/></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6.xml" Type="http://schemas.openxmlformats.org/officeDocument/2006/relationships/slideLayout" Id="rId1"/></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6.xml" Type="http://schemas.openxmlformats.org/officeDocument/2006/relationships/slideLayout" Id="rId1"/><Relationship Target="../media/image11.png" Type="http://schemas.openxmlformats.org/officeDocument/2006/relationships/image" Id="rId3"/></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2.xml" Type="http://schemas.openxmlformats.org/officeDocument/2006/relationships/slideLayout" Id="rId1"/><Relationship Target="../media/image09.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2.xml" Type="http://schemas.openxmlformats.org/officeDocument/2006/relationships/slideLayout" Id="rId1"/></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 name="Shape 27"/>
        <p:cNvGrpSpPr/>
        <p:nvPr/>
      </p:nvGrpSpPr>
      <p:grpSpPr>
        <a:xfrm>
          <a:off y="0" x="0"/>
          <a:ext cy="0" cx="0"/>
          <a:chOff y="0" x="0"/>
          <a:chExt cy="0" cx="0"/>
        </a:xfrm>
      </p:grpSpPr>
      <p:sp>
        <p:nvSpPr>
          <p:cNvPr id="28" name="Shape 28"/>
          <p:cNvSpPr txBox="1"/>
          <p:nvPr>
            <p:ph type="ctrTitle"/>
          </p:nvPr>
        </p:nvSpPr>
        <p:spPr>
          <a:xfrm>
            <a:off y="1300757" x="685800"/>
            <a:ext cy="1684199" cx="7772400"/>
          </a:xfrm>
          <a:prstGeom prst="rect">
            <a:avLst/>
          </a:prstGeom>
        </p:spPr>
        <p:txBody>
          <a:bodyPr bIns="91425" rIns="91425" lIns="91425" tIns="91425" anchor="b" anchorCtr="0">
            <a:noAutofit/>
          </a:bodyPr>
          <a:lstStyle/>
          <a:p>
            <a:pPr>
              <a:spcBef>
                <a:spcPts val="0"/>
              </a:spcBef>
              <a:buNone/>
            </a:pPr>
            <a:r>
              <a:rPr sz="3600" lang="en"/>
              <a:t>Individual Rights vs. Group Rights:</a:t>
            </a:r>
          </a:p>
        </p:txBody>
      </p:sp>
      <p:sp>
        <p:nvSpPr>
          <p:cNvPr id="29" name="Shape 29"/>
          <p:cNvSpPr txBox="1"/>
          <p:nvPr>
            <p:ph idx="1" type="subTitle"/>
          </p:nvPr>
        </p:nvSpPr>
        <p:spPr>
          <a:xfrm>
            <a:off y="3093357" x="685800"/>
            <a:ext cy="712499" cx="7772400"/>
          </a:xfrm>
          <a:prstGeom prst="rect">
            <a:avLst/>
          </a:prstGeom>
        </p:spPr>
        <p:txBody>
          <a:bodyPr bIns="91425" rIns="91425" lIns="91425" tIns="91425" anchor="ctr" anchorCtr="0">
            <a:noAutofit/>
          </a:bodyPr>
          <a:lstStyle/>
          <a:p>
            <a:pPr>
              <a:spcBef>
                <a:spcPts val="0"/>
              </a:spcBef>
              <a:buNone/>
            </a:pPr>
            <a:r>
              <a:rPr sz="2400" lang="en"/>
              <a:t>Which is more important - the rights of the individual or the common good?</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y="0" x="0"/>
          <a:ext cy="0" cx="0"/>
          <a:chOff y="0" x="0"/>
          <a:chExt cy="0" cx="0"/>
        </a:xfrm>
      </p:grpSpPr>
      <p:sp>
        <p:nvSpPr>
          <p:cNvPr id="88" name="Shape 88"/>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Fill the room</a:t>
            </a:r>
          </a:p>
        </p:txBody>
      </p:sp>
      <p:sp>
        <p:nvSpPr>
          <p:cNvPr id="89" name="Shape 89"/>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90" name="Shape 90"/>
          <p:cNvPicPr preferRelativeResize="0"/>
          <p:nvPr/>
        </p:nvPicPr>
        <p:blipFill>
          <a:blip r:embed="rId3">
            <a:alphaModFix/>
          </a:blip>
          <a:stretch>
            <a:fillRect/>
          </a:stretch>
        </p:blipFill>
        <p:spPr>
          <a:xfrm>
            <a:off y="1460500" x="2657900"/>
            <a:ext cy="2982875" cx="29970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t/>
            </a:r>
            <a:endParaRPr/>
          </a:p>
        </p:txBody>
      </p:sp>
      <p:sp>
        <p:nvSpPr>
          <p:cNvPr id="96" name="Shape 96"/>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97" name="Shape 97"/>
          <p:cNvPicPr preferRelativeResize="0"/>
          <p:nvPr/>
        </p:nvPicPr>
        <p:blipFill>
          <a:blip r:embed="rId3">
            <a:alphaModFix/>
          </a:blip>
          <a:stretch>
            <a:fillRect/>
          </a:stretch>
        </p:blipFill>
        <p:spPr>
          <a:xfrm>
            <a:off y="577275" x="1378900"/>
            <a:ext cy="3988950" cx="35356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y="0" x="0"/>
          <a:ext cy="0" cx="0"/>
          <a:chOff y="0" x="0"/>
          <a:chExt cy="0" cx="0"/>
        </a:xfrm>
      </p:grpSpPr>
      <p:sp>
        <p:nvSpPr>
          <p:cNvPr id="102" name="Shape 102"/>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Vocabulary</a:t>
            </a:r>
          </a:p>
        </p:txBody>
      </p:sp>
      <p:sp>
        <p:nvSpPr>
          <p:cNvPr id="103" name="Shape 103"/>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claim: A claim states your position on the issue you have chosen to write about. </a:t>
            </a:r>
          </a:p>
          <a:p>
            <a:pPr rtl="0">
              <a:spcBef>
                <a:spcPts val="0"/>
              </a:spcBef>
              <a:buNone/>
            </a:pPr>
            <a:r>
              <a:t/>
            </a:r>
            <a:endParaRPr/>
          </a:p>
          <a:p>
            <a:pPr rtl="0" lv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y="0" x="0"/>
          <a:ext cy="0" cx="0"/>
          <a:chOff y="0" x="0"/>
          <a:chExt cy="0" cx="0"/>
        </a:xfrm>
      </p:grpSpPr>
      <p:sp>
        <p:nvSpPr>
          <p:cNvPr id="108" name="Shape 108"/>
          <p:cNvSpPr txBox="1"/>
          <p:nvPr>
            <p:ph type="title"/>
          </p:nvPr>
        </p:nvSpPr>
        <p:spPr>
          <a:xfrm>
            <a:off y="205977" x="457200"/>
            <a:ext cy="1141499" cx="8229600"/>
          </a:xfrm>
          <a:prstGeom prst="rect">
            <a:avLst/>
          </a:prstGeom>
        </p:spPr>
        <p:txBody>
          <a:bodyPr bIns="91425" rIns="91425" lIns="91425" tIns="91425" anchor="b" anchorCtr="0">
            <a:noAutofit/>
          </a:bodyPr>
          <a:lstStyle/>
          <a:p>
            <a:pPr rtl="0">
              <a:spcBef>
                <a:spcPts val="0"/>
              </a:spcBef>
              <a:buNone/>
            </a:pPr>
            <a:r>
              <a:rPr lang="en"/>
              <a:t>Annotating Text:</a:t>
            </a:r>
          </a:p>
          <a:p>
            <a:pPr>
              <a:spcBef>
                <a:spcPts val="0"/>
              </a:spcBef>
              <a:buNone/>
            </a:pPr>
            <a:r>
              <a:rPr sz="2400" lang="en"/>
              <a:t>Reading with a Pencil</a:t>
            </a:r>
          </a:p>
        </p:txBody>
      </p:sp>
      <p:sp>
        <p:nvSpPr>
          <p:cNvPr id="109" name="Shape 109"/>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only the most important sections.</a:t>
            </a:r>
          </a:p>
          <a:p>
            <a:pPr lvl="0" indent="-419100" marL="457200">
              <a:spcBef>
                <a:spcPts val="0"/>
              </a:spcBef>
              <a:buClr>
                <a:schemeClr val="dk2"/>
              </a:buClr>
              <a:buSzPct val="100000"/>
              <a:buFont typeface="Arial"/>
              <a:buChar char="●"/>
            </a:pPr>
            <a:r>
              <a:rPr lang="en"/>
              <a:t>Stop to write down your thinking in words.</a:t>
            </a:r>
          </a:p>
        </p:txBody>
      </p:sp>
      <p:pic>
        <p:nvPicPr>
          <p:cNvPr id="110" name="Shape 110"/>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y="0" x="0"/>
          <a:ext cy="0" cx="0"/>
          <a:chOff y="0" x="0"/>
          <a:chExt cy="0" cx="0"/>
        </a:xfrm>
      </p:grpSpPr>
      <p:sp>
        <p:nvSpPr>
          <p:cNvPr id="115" name="Shape 115"/>
          <p:cNvSpPr txBox="1"/>
          <p:nvPr/>
        </p:nvSpPr>
        <p:spPr>
          <a:xfrm>
            <a:off y="0" x="0"/>
            <a:ext cy="4581299" cx="9144000"/>
          </a:xfrm>
          <a:prstGeom prst="rect">
            <a:avLst/>
          </a:prstGeom>
          <a:noFill/>
          <a:ln>
            <a:noFill/>
          </a:ln>
        </p:spPr>
        <p:txBody>
          <a:bodyPr bIns="91425" rIns="91425" lIns="91425" tIns="91425" anchor="ctr" anchorCtr="0">
            <a:noAutofit/>
          </a:bodyPr>
          <a:lstStyle/>
          <a:p>
            <a:pPr rtl="0" lvl="0">
              <a:lnSpc>
                <a:spcPct val="112500"/>
              </a:lnSpc>
              <a:spcBef>
                <a:spcPts val="800"/>
              </a:spcBef>
              <a:buClr>
                <a:schemeClr val="dk1"/>
              </a:buClr>
              <a:buSzPct val="55000"/>
              <a:buFont typeface="Arial"/>
              <a:buNone/>
            </a:pPr>
            <a:r>
              <a:rPr b="1" sz="2000" lang="en">
                <a:solidFill>
                  <a:srgbClr val="8E7A4A"/>
                </a:solidFill>
                <a:latin typeface="Georgia"/>
                <a:ea typeface="Georgia"/>
                <a:cs typeface="Georgia"/>
                <a:sym typeface="Georgia"/>
              </a:rPr>
              <a:t>The Common Good</a:t>
            </a:r>
          </a:p>
          <a:p>
            <a:pPr rtl="0" lvl="0">
              <a:lnSpc>
                <a:spcPct val="159375"/>
              </a:lnSpc>
              <a:spcBef>
                <a:spcPts val="100"/>
              </a:spcBef>
              <a:buClr>
                <a:schemeClr val="dk1"/>
              </a:buClr>
              <a:buSzPct val="91666"/>
              <a:buFont typeface="Arial"/>
              <a:buNone/>
            </a:pPr>
            <a:r>
              <a:rPr b="1" sz="1200" lang="en">
                <a:solidFill>
                  <a:schemeClr val="dk1"/>
                </a:solidFill>
                <a:latin typeface="Verdana"/>
                <a:ea typeface="Verdana"/>
                <a:cs typeface="Verdana"/>
                <a:sym typeface="Verdana"/>
              </a:rPr>
              <a:t>By Claire Andre and Manuel Velasquez, Markula Center for Applied Ethics, Santa Clara University</a:t>
            </a:r>
          </a:p>
          <a:p>
            <a:pPr rtl="0" lvl="0">
              <a:lnSpc>
                <a:spcPct val="115000"/>
              </a:lnSpc>
              <a:spcBef>
                <a:spcPts val="0"/>
              </a:spcBef>
              <a:buClr>
                <a:schemeClr val="dk1"/>
              </a:buClr>
              <a:buFont typeface="Arial"/>
              <a:buNone/>
            </a:pPr>
            <a:r>
              <a:t/>
            </a:r>
            <a:endParaRPr sz="1100">
              <a:solidFill>
                <a:schemeClr val="dk1"/>
              </a:solidFill>
            </a:endParaRPr>
          </a:p>
          <a:p>
            <a:pPr rtl="0" lvl="0">
              <a:lnSpc>
                <a:spcPct val="115000"/>
              </a:lnSpc>
              <a:spcBef>
                <a:spcPts val="0"/>
              </a:spcBef>
              <a:buClr>
                <a:schemeClr val="dk1"/>
              </a:buClr>
              <a:buSzPct val="61111"/>
              <a:buFont typeface="Arial"/>
              <a:buNone/>
            </a:pPr>
            <a:r>
              <a:rPr sz="1800" lang="en">
                <a:solidFill>
                  <a:schemeClr val="dk1"/>
                </a:solidFill>
              </a:rPr>
              <a:t>What exactly is “the common good?” The idea came about over two thousand years ago. More recently, the ethicist (a person who writes about doing good) John Rawls said the common good is “certain general conditions that are … equally to everyone’s advantage.” The common good, then, is having everything on which we all depend work in a way that benefits all the people. Examples include an affordable health care system, an effective public safety system, peace around the world, a fair legal system, an unpolluted natural environment. </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y="0" x="0"/>
          <a:ext cy="0" cx="0"/>
          <a:chOff y="0" x="0"/>
          <a:chExt cy="0" cx="0"/>
        </a:xfrm>
      </p:grpSpPr>
      <p:sp>
        <p:nvSpPr>
          <p:cNvPr id="120" name="Shape 120"/>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Annotating Text</a:t>
            </a:r>
          </a:p>
        </p:txBody>
      </p:sp>
      <p:sp>
        <p:nvSpPr>
          <p:cNvPr id="121" name="Shape 121"/>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three of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22" name="Shape 122"/>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y="0" x="0"/>
          <a:ext cy="0" cx="0"/>
          <a:chOff y="0" x="0"/>
          <a:chExt cy="0" cx="0"/>
        </a:xfrm>
      </p:grpSpPr>
      <p:sp>
        <p:nvSpPr>
          <p:cNvPr id="127" name="Shape 127"/>
          <p:cNvSpPr txBox="1"/>
          <p:nvPr/>
        </p:nvSpPr>
        <p:spPr>
          <a:xfrm>
            <a:off y="867525" x="779550"/>
            <a:ext cy="3000000" cx="7584900"/>
          </a:xfrm>
          <a:prstGeom prst="rect">
            <a:avLst/>
          </a:prstGeom>
          <a:noFill/>
          <a:ln>
            <a:noFill/>
          </a:ln>
        </p:spPr>
        <p:txBody>
          <a:bodyPr bIns="91425" rIns="91425" lIns="91425" tIns="91425" anchor="ctr" anchorCtr="0">
            <a:noAutofit/>
          </a:bodyPr>
          <a:lstStyle/>
          <a:p>
            <a:pPr rtl="0" lvl="0">
              <a:spcBef>
                <a:spcPts val="0"/>
              </a:spcBef>
              <a:buClr>
                <a:schemeClr val="dk1"/>
              </a:buClr>
              <a:buSzPct val="36666"/>
              <a:buFont typeface="Arial"/>
              <a:buNone/>
            </a:pPr>
            <a:r>
              <a:rPr sz="3000" lang="en">
                <a:solidFill>
                  <a:schemeClr val="dk1"/>
                </a:solidFill>
              </a:rPr>
              <a:t>If you are finished, go back to the article, reread your annotations, and try to add enough details so that you could just glance at your underlining and notes to easily remember the article without having to completely reread it.</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y="0" x="0"/>
          <a:ext cy="0" cx="0"/>
          <a:chOff y="0" x="0"/>
          <a:chExt cy="0" cx="0"/>
        </a:xfrm>
      </p:grpSpPr>
      <p:pic>
        <p:nvPicPr>
          <p:cNvPr id="132" name="Shape 132"/>
          <p:cNvPicPr preferRelativeResize="0"/>
          <p:nvPr/>
        </p:nvPicPr>
        <p:blipFill>
          <a:blip r:embed="rId3">
            <a:alphaModFix/>
          </a:blip>
          <a:stretch>
            <a:fillRect/>
          </a:stretch>
        </p:blipFill>
        <p:spPr>
          <a:xfrm>
            <a:off y="248925" x="1365725"/>
            <a:ext cy="4645649" cx="619419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y="0" x="0"/>
          <a:ext cy="0" cx="0"/>
          <a:chOff y="0" x="0"/>
          <a:chExt cy="0" cx="0"/>
        </a:xfrm>
      </p:grpSpPr>
      <p:sp>
        <p:nvSpPr>
          <p:cNvPr id="137" name="Shape 137"/>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Vocabulary</a:t>
            </a:r>
          </a:p>
        </p:txBody>
      </p:sp>
      <p:sp>
        <p:nvSpPr>
          <p:cNvPr id="138" name="Shape 13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rPr lang="en"/>
              <a:t>claim: A claim states your position on the issue you have chosen to write about. </a:t>
            </a:r>
          </a:p>
          <a:p>
            <a:pPr rtl="0" lvl="0">
              <a:spcBef>
                <a:spcPts val="0"/>
              </a:spcBef>
              <a:buNone/>
            </a:pPr>
            <a:r>
              <a:t/>
            </a:r>
            <a:endParaRPr/>
          </a:p>
          <a:p>
            <a:pPr rtl="0" lvl="0">
              <a:spcBef>
                <a:spcPts val="0"/>
              </a:spcBef>
              <a:buNone/>
            </a:pPr>
            <a:r>
              <a:rPr lang="en"/>
              <a:t>illustrating: using specific examples from the text to support what you want to say</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y="0" x="0"/>
          <a:ext cy="0" cx="0"/>
          <a:chOff y="0" x="0"/>
          <a:chExt cy="0" cx="0"/>
        </a:xfrm>
      </p:grpSpPr>
      <p:sp>
        <p:nvSpPr>
          <p:cNvPr id="143" name="Shape 14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b="0" sz="1100" lang="en">
                <a:solidFill>
                  <a:schemeClr val="dk1"/>
                </a:solidFill>
              </a:rPr>
              <a:t>Sse</a:t>
            </a:r>
            <a:r>
              <a:rPr b="0" lang="en">
                <a:solidFill>
                  <a:srgbClr val="FFFFFF"/>
                </a:solidFill>
              </a:rPr>
              <a:t>Sentence frames</a:t>
            </a:r>
          </a:p>
        </p:txBody>
      </p:sp>
      <p:sp>
        <p:nvSpPr>
          <p:cNvPr id="144" name="Shape 144"/>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t/>
            </a:r>
            <a:endParaRPr sz="1100">
              <a:solidFill>
                <a:schemeClr val="dk1"/>
              </a:solidFill>
            </a:endParaRPr>
          </a:p>
          <a:p>
            <a:pPr rtl="0">
              <a:spcBef>
                <a:spcPts val="0"/>
              </a:spcBef>
              <a:buNone/>
            </a:pPr>
            <a:r>
              <a:rPr sz="3600" lang="en">
                <a:solidFill>
                  <a:schemeClr val="dk1"/>
                </a:solidFill>
              </a:rPr>
              <a:t>“According to ____, …”</a:t>
            </a:r>
          </a:p>
          <a:p>
            <a:pPr rtl="0">
              <a:spcBef>
                <a:spcPts val="0"/>
              </a:spcBef>
              <a:buNone/>
            </a:pPr>
            <a:r>
              <a:rPr sz="3600" lang="en">
                <a:solidFill>
                  <a:schemeClr val="dk1"/>
                </a:solidFill>
              </a:rPr>
              <a:t>“Supporting my example, X …”</a:t>
            </a:r>
          </a:p>
          <a:p>
            <a:pPr rtl="0">
              <a:spcBef>
                <a:spcPts val="0"/>
              </a:spcBef>
              <a:buNone/>
            </a:pPr>
            <a:r>
              <a:rPr sz="3600" lang="en">
                <a:solidFill>
                  <a:schemeClr val="dk1"/>
                </a:solidFill>
              </a:rPr>
              <a:t>“Although the article by X says …”</a:t>
            </a:r>
          </a:p>
          <a:p>
            <a:pPr>
              <a:spcBef>
                <a:spcPts val="0"/>
              </a:spcBef>
              <a:buNone/>
            </a:pPr>
            <a:r>
              <a:rPr sz="3600" lang="en">
                <a:solidFill>
                  <a:schemeClr val="dk1"/>
                </a:solidFill>
              </a:rPr>
              <a:t>“As the article by X says,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sz="3600" lang="en"/>
              <a:t>Start a conversation</a:t>
            </a:r>
          </a:p>
        </p:txBody>
      </p:sp>
      <p:sp>
        <p:nvSpPr>
          <p:cNvPr id="35" name="Shape 35"/>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36" name="Shape 36"/>
          <p:cNvPicPr preferRelativeResize="0"/>
          <p:nvPr/>
        </p:nvPicPr>
        <p:blipFill>
          <a:blip r:embed="rId3">
            <a:alphaModFix/>
          </a:blip>
          <a:stretch>
            <a:fillRect/>
          </a:stretch>
        </p:blipFill>
        <p:spPr>
          <a:xfrm>
            <a:off y="693275" x="5257125"/>
            <a:ext cy="3756949" cx="2282874"/>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y="0" x="0"/>
          <a:ext cy="0" cx="0"/>
          <a:chOff y="0" x="0"/>
          <a:chExt cy="0" cx="0"/>
        </a:xfrm>
      </p:grpSpPr>
      <p:pic>
        <p:nvPicPr>
          <p:cNvPr id="149" name="Shape 149"/>
          <p:cNvPicPr preferRelativeResize="0"/>
          <p:nvPr/>
        </p:nvPicPr>
        <p:blipFill>
          <a:blip r:embed="rId3">
            <a:alphaModFix/>
          </a:blip>
          <a:stretch>
            <a:fillRect/>
          </a:stretch>
        </p:blipFill>
        <p:spPr>
          <a:xfrm>
            <a:off y="125250" x="2719825"/>
            <a:ext cy="4779799" cx="3704350"/>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3" name="Shape 153"/>
        <p:cNvGrpSpPr/>
        <p:nvPr/>
      </p:nvGrpSpPr>
      <p:grpSpPr>
        <a:xfrm>
          <a:off y="0" x="0"/>
          <a:ext cy="0" cx="0"/>
          <a:chOff y="0" x="0"/>
          <a:chExt cy="0" cx="0"/>
        </a:xfrm>
      </p:grpSpPr>
      <p:sp>
        <p:nvSpPr>
          <p:cNvPr id="154" name="Shape 154"/>
          <p:cNvSpPr txBox="1"/>
          <p:nvPr>
            <p:ph type="title"/>
          </p:nvPr>
        </p:nvSpPr>
        <p:spPr>
          <a:xfrm>
            <a:off y="205977" x="457200"/>
            <a:ext cy="1141499" cx="8229600"/>
          </a:xfrm>
          <a:prstGeom prst="rect">
            <a:avLst/>
          </a:prstGeom>
        </p:spPr>
        <p:txBody>
          <a:bodyPr bIns="91425" rIns="91425" lIns="91425" tIns="91425" anchor="b" anchorCtr="0">
            <a:noAutofit/>
          </a:bodyPr>
          <a:lstStyle/>
          <a:p>
            <a:pPr rtl="0">
              <a:spcBef>
                <a:spcPts val="0"/>
              </a:spcBef>
              <a:buNone/>
            </a:pPr>
            <a:r>
              <a:rPr lang="en"/>
              <a:t>Annotating Text:</a:t>
            </a:r>
          </a:p>
          <a:p>
            <a:pPr rtl="0" lvl="0">
              <a:spcBef>
                <a:spcPts val="0"/>
              </a:spcBef>
              <a:buNone/>
            </a:pPr>
            <a:r>
              <a:rPr sz="2400" lang="en"/>
              <a:t>Reading with a Pencil</a:t>
            </a:r>
          </a:p>
        </p:txBody>
      </p:sp>
      <p:sp>
        <p:nvSpPr>
          <p:cNvPr id="155" name="Shape 155"/>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only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56" name="Shape 156"/>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y="0" x="0"/>
          <a:ext cy="0" cx="0"/>
          <a:chOff y="0" x="0"/>
          <a:chExt cy="0" cx="0"/>
        </a:xfrm>
      </p:grpSpPr>
      <p:pic>
        <p:nvPicPr>
          <p:cNvPr id="161" name="Shape 161"/>
          <p:cNvPicPr preferRelativeResize="0"/>
          <p:nvPr/>
        </p:nvPicPr>
        <p:blipFill>
          <a:blip r:embed="rId3">
            <a:alphaModFix/>
          </a:blip>
          <a:stretch>
            <a:fillRect/>
          </a:stretch>
        </p:blipFill>
        <p:spPr>
          <a:xfrm>
            <a:off y="152400" x="550975"/>
            <a:ext cy="4991099" cx="7995150"/>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5" name="Shape 165"/>
        <p:cNvGrpSpPr/>
        <p:nvPr/>
      </p:nvGrpSpPr>
      <p:grpSpPr>
        <a:xfrm>
          <a:off y="0" x="0"/>
          <a:ext cy="0" cx="0"/>
          <a:chOff y="0" x="0"/>
          <a:chExt cy="0" cx="0"/>
        </a:xfrm>
      </p:grpSpPr>
      <p:sp>
        <p:nvSpPr>
          <p:cNvPr id="166" name="Shape 166"/>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Annotating Text</a:t>
            </a:r>
          </a:p>
        </p:txBody>
      </p:sp>
      <p:sp>
        <p:nvSpPr>
          <p:cNvPr id="167" name="Shape 167"/>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four of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68" name="Shape 168"/>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2" name="Shape 172"/>
        <p:cNvGrpSpPr/>
        <p:nvPr/>
      </p:nvGrpSpPr>
      <p:grpSpPr>
        <a:xfrm>
          <a:off y="0" x="0"/>
          <a:ext cy="0" cx="0"/>
          <a:chOff y="0" x="0"/>
          <a:chExt cy="0" cx="0"/>
        </a:xfrm>
      </p:grpSpPr>
      <p:sp>
        <p:nvSpPr>
          <p:cNvPr id="173" name="Shape 173"/>
          <p:cNvSpPr txBox="1"/>
          <p:nvPr/>
        </p:nvSpPr>
        <p:spPr>
          <a:xfrm>
            <a:off y="867525" x="779550"/>
            <a:ext cy="3000000" cx="7584900"/>
          </a:xfrm>
          <a:prstGeom prst="rect">
            <a:avLst/>
          </a:prstGeom>
          <a:noFill/>
          <a:ln>
            <a:noFill/>
          </a:ln>
        </p:spPr>
        <p:txBody>
          <a:bodyPr bIns="91425" rIns="91425" lIns="91425" tIns="91425" anchor="ctr" anchorCtr="0">
            <a:noAutofit/>
          </a:bodyPr>
          <a:lstStyle/>
          <a:p>
            <a:pPr rtl="0" lvl="0">
              <a:spcBef>
                <a:spcPts val="0"/>
              </a:spcBef>
              <a:buNone/>
            </a:pPr>
            <a:r>
              <a:rPr sz="3000" lang="en">
                <a:solidFill>
                  <a:schemeClr val="dk1"/>
                </a:solidFill>
              </a:rPr>
              <a:t>If you are finished, go back to the article, reread your annotations, and try to add enough details so that you could just glance at your underlining and notes to easily remember the article without having to completely reread it.</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7" name="Shape 177"/>
        <p:cNvGrpSpPr/>
        <p:nvPr/>
      </p:nvGrpSpPr>
      <p:grpSpPr>
        <a:xfrm>
          <a:off y="0" x="0"/>
          <a:ext cy="0" cx="0"/>
          <a:chOff y="0" x="0"/>
          <a:chExt cy="0" cx="0"/>
        </a:xfrm>
      </p:grpSpPr>
      <p:pic>
        <p:nvPicPr>
          <p:cNvPr id="178" name="Shape 178"/>
          <p:cNvPicPr preferRelativeResize="0"/>
          <p:nvPr/>
        </p:nvPicPr>
        <p:blipFill>
          <a:blip r:embed="rId3">
            <a:alphaModFix/>
          </a:blip>
          <a:stretch>
            <a:fillRect/>
          </a:stretch>
        </p:blipFill>
        <p:spPr>
          <a:xfrm>
            <a:off y="248925" x="1365725"/>
            <a:ext cy="4645649" cx="6194199"/>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y="0" x="0"/>
          <a:ext cy="0" cx="0"/>
          <a:chOff y="0" x="0"/>
          <a:chExt cy="0" cx="0"/>
        </a:xfrm>
      </p:grpSpPr>
      <p:pic>
        <p:nvPicPr>
          <p:cNvPr id="183" name="Shape 183"/>
          <p:cNvPicPr preferRelativeResize="0"/>
          <p:nvPr/>
        </p:nvPicPr>
        <p:blipFill>
          <a:blip r:embed="rId3">
            <a:alphaModFix/>
          </a:blip>
          <a:stretch>
            <a:fillRect/>
          </a:stretch>
        </p:blipFill>
        <p:spPr>
          <a:xfrm>
            <a:off y="527550" x="5005725"/>
            <a:ext cy="3598975" cx="3598975"/>
          </a:xfrm>
          <a:prstGeom prst="rect">
            <a:avLst/>
          </a:prstGeom>
          <a:noFill/>
          <a:ln>
            <a:noFill/>
          </a:ln>
        </p:spPr>
      </p:pic>
      <p:sp>
        <p:nvSpPr>
          <p:cNvPr id="184" name="Shape 184"/>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sz="4000" lang="en"/>
              <a:t>Now I’m thinking ..</a:t>
            </a:r>
          </a:p>
        </p:txBody>
      </p:sp>
      <p:sp>
        <p:nvSpPr>
          <p:cNvPr id="185" name="Shape 185"/>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rPr lang="en"/>
              <a:t>“On the other hand, X says…”</a:t>
            </a:r>
          </a:p>
          <a:p>
            <a:pPr rtl="0">
              <a:spcBef>
                <a:spcPts val="0"/>
              </a:spcBef>
              <a:buNone/>
            </a:pPr>
            <a:r>
              <a:t/>
            </a:r>
            <a:endParaRPr/>
          </a:p>
          <a:p>
            <a:pPr rtl="0" lvl="0">
              <a:spcBef>
                <a:spcPts val="0"/>
              </a:spcBef>
              <a:buNone/>
            </a:pPr>
            <a:r>
              <a:rPr lang="en"/>
              <a:t>“I hadn’t considered X’s idea…”</a:t>
            </a:r>
          </a:p>
          <a:p>
            <a:pPr rtl="0">
              <a:spcBef>
                <a:spcPts val="0"/>
              </a:spcBef>
              <a:buNone/>
            </a:pPr>
            <a:r>
              <a:t/>
            </a:r>
            <a:endParaRPr/>
          </a:p>
          <a:p>
            <a:pPr rtl="0" lvl="0">
              <a:spcBef>
                <a:spcPts val="0"/>
              </a:spcBef>
              <a:buNone/>
            </a:pPr>
            <a:r>
              <a:rPr lang="en"/>
              <a:t>“What X said is making me </a:t>
            </a:r>
            <a:br>
              <a:rPr lang="en"/>
            </a:br>
            <a:r>
              <a:rPr lang="en"/>
              <a:t>wonder…”</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9" name="Shape 189"/>
        <p:cNvGrpSpPr/>
        <p:nvPr/>
      </p:nvGrpSpPr>
      <p:grpSpPr>
        <a:xfrm>
          <a:off y="0" x="0"/>
          <a:ext cy="0" cx="0"/>
          <a:chOff y="0" x="0"/>
          <a:chExt cy="0" cx="0"/>
        </a:xfrm>
      </p:grpSpPr>
      <p:sp>
        <p:nvSpPr>
          <p:cNvPr id="190" name="Shape 19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t/>
            </a:r>
            <a:endParaRPr/>
          </a:p>
        </p:txBody>
      </p:sp>
      <p:sp>
        <p:nvSpPr>
          <p:cNvPr id="191" name="Shape 191"/>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192" name="Shape 192"/>
          <p:cNvPicPr preferRelativeResize="0"/>
          <p:nvPr/>
        </p:nvPicPr>
        <p:blipFill>
          <a:blip r:embed="rId3">
            <a:alphaModFix/>
          </a:blip>
          <a:stretch>
            <a:fillRect/>
          </a:stretch>
        </p:blipFill>
        <p:spPr>
          <a:xfrm>
            <a:off y="552450" x="1928812"/>
            <a:ext cy="4038600" cx="5286375"/>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y="0" x="0"/>
          <a:ext cy="0" cx="0"/>
          <a:chOff y="0" x="0"/>
          <a:chExt cy="0" cx="0"/>
        </a:xfrm>
      </p:grpSpPr>
      <p:sp>
        <p:nvSpPr>
          <p:cNvPr id="197" name="Shape 197"/>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Revise</a:t>
            </a:r>
          </a:p>
        </p:txBody>
      </p:sp>
      <p:sp>
        <p:nvSpPr>
          <p:cNvPr id="198" name="Shape 19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Rearrange paragraphs if you wish.</a:t>
            </a:r>
          </a:p>
          <a:p>
            <a:pPr rtl="0">
              <a:spcBef>
                <a:spcPts val="0"/>
              </a:spcBef>
              <a:buNone/>
            </a:pPr>
            <a:r>
              <a:rPr lang="en"/>
              <a:t>Have you used sentence frames to refer to the articles?</a:t>
            </a:r>
          </a:p>
          <a:p>
            <a:pPr rtl="0">
              <a:spcBef>
                <a:spcPts val="0"/>
              </a:spcBef>
              <a:buNone/>
            </a:pPr>
            <a:r>
              <a:rPr lang="en"/>
              <a:t>Do you have a claim?</a:t>
            </a:r>
          </a:p>
          <a:p>
            <a:pPr>
              <a:spcBef>
                <a:spcPts val="0"/>
              </a:spcBef>
              <a:buNone/>
            </a:pPr>
            <a:r>
              <a:t/>
            </a:r>
            <a:endParaRP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y="0" x="0"/>
          <a:ext cy="0" cx="0"/>
          <a:chOff y="0" x="0"/>
          <a:chExt cy="0" cx="0"/>
        </a:xfrm>
      </p:grpSpPr>
      <p:sp>
        <p:nvSpPr>
          <p:cNvPr id="203" name="Shape 20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Credits</a:t>
            </a:r>
          </a:p>
        </p:txBody>
      </p:sp>
      <p:sp>
        <p:nvSpPr>
          <p:cNvPr id="204" name="Shape 204"/>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Mini-unit adapted by Colleen Appel of the Ozarks Writing Project from “Teen Brains” and “Reality TV” mini-units developed by Beth Rimer of the Ohio Writing Project for the NWP’s College Ready Writers Program</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Goals:</a:t>
            </a:r>
          </a:p>
        </p:txBody>
      </p:sp>
      <p:sp>
        <p:nvSpPr>
          <p:cNvPr id="42" name="Shape 42"/>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Read non-fiction texts for specific information and synthesize the texts in a one to two page argument.</a:t>
            </a:r>
          </a:p>
          <a:p>
            <a:pPr rtl="0">
              <a:spcBef>
                <a:spcPts val="0"/>
              </a:spcBef>
              <a:buNone/>
            </a:pPr>
            <a:r>
              <a:t/>
            </a:r>
            <a:endParaRPr/>
          </a:p>
          <a:p>
            <a:pPr>
              <a:spcBef>
                <a:spcPts val="0"/>
              </a:spcBef>
              <a:buNone/>
            </a:pPr>
            <a:r>
              <a:rPr lang="en"/>
              <a:t>Mess around with thinking in order to develop a claim.</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 name="Shape 46"/>
        <p:cNvGrpSpPr/>
        <p:nvPr/>
      </p:nvGrpSpPr>
      <p:grpSpPr>
        <a:xfrm>
          <a:off y="0" x="0"/>
          <a:ext cy="0" cx="0"/>
          <a:chOff y="0" x="0"/>
          <a:chExt cy="0" cx="0"/>
        </a:xfrm>
      </p:grpSpPr>
      <p:sp>
        <p:nvSpPr>
          <p:cNvPr id="47" name="Shape 47"/>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Vocabulary</a:t>
            </a:r>
          </a:p>
        </p:txBody>
      </p:sp>
      <p:sp>
        <p:nvSpPr>
          <p:cNvPr id="48" name="Shape 48"/>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claim: A claim states your position on the issue you have chosen to write about.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Spock’s claim</a:t>
            </a:r>
          </a:p>
        </p:txBody>
      </p:sp>
      <p:sp>
        <p:nvSpPr>
          <p:cNvPr id="54" name="Shape 54"/>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55" name="Shape 55"/>
          <p:cNvPicPr preferRelativeResize="0"/>
          <p:nvPr/>
        </p:nvPicPr>
        <p:blipFill>
          <a:blip r:embed="rId3">
            <a:alphaModFix/>
          </a:blip>
          <a:stretch>
            <a:fillRect/>
          </a:stretch>
        </p:blipFill>
        <p:spPr>
          <a:xfrm>
            <a:off y="1892987" x="1697850"/>
            <a:ext cy="2600325" cx="522922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y="0" x="0"/>
          <a:ext cy="0" cx="0"/>
          <a:chOff y="0" x="0"/>
          <a:chExt cy="0" cx="0"/>
        </a:xfrm>
      </p:grpSpPr>
      <p:sp>
        <p:nvSpPr>
          <p:cNvPr id="60" name="Shape 6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sz="3000" lang="en"/>
              <a:t>“The needs of many outweigh </a:t>
            </a:r>
            <a:br>
              <a:rPr sz="3000" lang="en"/>
            </a:br>
            <a:r>
              <a:rPr sz="3000" lang="en"/>
              <a:t>the needs of the few.”</a:t>
            </a:r>
          </a:p>
        </p:txBody>
      </p:sp>
      <p:sp>
        <p:nvSpPr>
          <p:cNvPr id="61" name="Shape 61"/>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62" name="Shape 62"/>
          <p:cNvPicPr preferRelativeResize="0"/>
          <p:nvPr/>
        </p:nvPicPr>
        <p:blipFill>
          <a:blip r:embed="rId3">
            <a:alphaModFix/>
          </a:blip>
          <a:stretch>
            <a:fillRect/>
          </a:stretch>
        </p:blipFill>
        <p:spPr>
          <a:xfrm>
            <a:off y="1639325" x="1908600"/>
            <a:ext cy="2635599" cx="470645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sz="3000" lang="en"/>
              <a:t>“The needs of many outweigh </a:t>
            </a:r>
            <a:br>
              <a:rPr sz="3000" lang="en"/>
            </a:br>
            <a:r>
              <a:rPr sz="3000" lang="en"/>
              <a:t>the needs of the few.”</a:t>
            </a:r>
          </a:p>
        </p:txBody>
      </p:sp>
      <p:sp>
        <p:nvSpPr>
          <p:cNvPr id="68" name="Shape 6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t/>
            </a:r>
            <a:endParaRPr/>
          </a:p>
        </p:txBody>
      </p:sp>
      <p:pic>
        <p:nvPicPr>
          <p:cNvPr id="69" name="Shape 69"/>
          <p:cNvPicPr preferRelativeResize="0"/>
          <p:nvPr/>
        </p:nvPicPr>
        <p:blipFill>
          <a:blip r:embed="rId3">
            <a:alphaModFix/>
          </a:blip>
          <a:stretch>
            <a:fillRect/>
          </a:stretch>
        </p:blipFill>
        <p:spPr>
          <a:xfrm>
            <a:off y="1604200" x="457200"/>
            <a:ext cy="2635599" cx="4706450"/>
          </a:xfrm>
          <a:prstGeom prst="rect">
            <a:avLst/>
          </a:prstGeom>
          <a:noFill/>
          <a:ln>
            <a:noFill/>
          </a:ln>
        </p:spPr>
      </p:pic>
      <p:sp>
        <p:nvSpPr>
          <p:cNvPr id="70" name="Shape 70"/>
          <p:cNvSpPr txBox="1"/>
          <p:nvPr/>
        </p:nvSpPr>
        <p:spPr>
          <a:xfrm>
            <a:off y="1627425" x="5280350"/>
            <a:ext cy="2049000" cx="3863699"/>
          </a:xfrm>
          <a:prstGeom prst="rect">
            <a:avLst/>
          </a:prstGeom>
          <a:noFill/>
          <a:ln>
            <a:noFill/>
          </a:ln>
        </p:spPr>
        <p:txBody>
          <a:bodyPr bIns="91425" rIns="91425" lIns="91425" tIns="91425" anchor="t" anchorCtr="0">
            <a:noAutofit/>
          </a:bodyPr>
          <a:lstStyle/>
          <a:p>
            <a:pPr rtl="0">
              <a:spcBef>
                <a:spcPts val="0"/>
              </a:spcBef>
              <a:buNone/>
            </a:pPr>
            <a:r>
              <a:rPr sz="2400" lang="en"/>
              <a:t>According to Spock, “___.”</a:t>
            </a:r>
          </a:p>
          <a:p>
            <a:pPr rtl="0">
              <a:spcBef>
                <a:spcPts val="0"/>
              </a:spcBef>
              <a:buNone/>
            </a:pPr>
            <a:r>
              <a:t/>
            </a:r>
            <a:endParaRPr sz="2400"/>
          </a:p>
          <a:p>
            <a:pPr>
              <a:spcBef>
                <a:spcPts val="0"/>
              </a:spcBef>
              <a:buNone/>
            </a:pPr>
            <a:r>
              <a:rPr sz="2400" lang="en"/>
              <a:t>Add a reason why he makes this claim.</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Spock says / I Say</a:t>
            </a:r>
          </a:p>
        </p:txBody>
      </p:sp>
      <p:sp>
        <p:nvSpPr>
          <p:cNvPr id="76" name="Shape 76"/>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77" name="Shape 77"/>
          <p:cNvPicPr preferRelativeResize="0"/>
          <p:nvPr/>
        </p:nvPicPr>
        <p:blipFill>
          <a:blip r:embed="rId3">
            <a:alphaModFix/>
          </a:blip>
          <a:stretch>
            <a:fillRect/>
          </a:stretch>
        </p:blipFill>
        <p:spPr>
          <a:xfrm>
            <a:off y="1555800" x="1920325"/>
            <a:ext cy="3274699" cx="48586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Add a “For example, ____”</a:t>
            </a:r>
          </a:p>
        </p:txBody>
      </p:sp>
      <p:sp>
        <p:nvSpPr>
          <p:cNvPr id="83" name="Shape 83"/>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